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mputer Says No" panose="020B0604020202020204" charset="0"/>
      <p:regular r:id="rId14"/>
    </p:embeddedFont>
    <p:embeddedFont>
      <p:font typeface="Poppins Light" panose="000004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21-Aug-24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svg"/><Relationship Id="rId4" Type="http://schemas.openxmlformats.org/officeDocument/2006/relationships/image" Target="../media/image2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svg"/><Relationship Id="rId4" Type="http://schemas.openxmlformats.org/officeDocument/2006/relationships/image" Target="../media/image23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66509" y="4153570"/>
            <a:ext cx="11184250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17"/>
              </a:lnSpc>
            </a:pPr>
            <a:r>
              <a:rPr lang="en-US" sz="2419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WEB FRAMEWORKS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829" y="2640810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67205" y="4552737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584" y="635879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1998" y="4552737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3773" y="6670377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093" y="1524000"/>
            <a:ext cx="641771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8"/>
              </a:lnSpc>
              <a:spcBef>
                <a:spcPct val="0"/>
              </a:spcBef>
            </a:pPr>
            <a:r>
              <a:rPr lang="en-US" sz="1078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DJANGO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5872" y="2779820"/>
            <a:ext cx="648615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FEATURES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5872" y="3397607"/>
            <a:ext cx="13644254" cy="215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Batteries Included: Built-in authentication, admin panel, ORM.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MVC Architecture: Follows the Model-View-Controller pattern.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Django REST Framework: Ideal for building RESTful APIs.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Security: security best practices.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75872" y="6077018"/>
            <a:ext cx="361181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BENEFITS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030" y="6077018"/>
            <a:ext cx="523506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DRAWBACKS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01070" y="3842488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52710" y="5642386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209575" y="5642386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691605" y="7473609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2175872" y="6681239"/>
            <a:ext cx="5260980" cy="215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Fast Development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Robust Security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Versatility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Strong Documentation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62030" y="6763412"/>
            <a:ext cx="5260980" cy="161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Monolithic structure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Complexity for small projects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3829" y="2640810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67205" y="4552737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0584" y="6358793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21998" y="4552737"/>
            <a:ext cx="3497870" cy="3497870"/>
          </a:xfrm>
          <a:custGeom>
            <a:avLst/>
            <a:gdLst/>
            <a:ahLst/>
            <a:cxnLst/>
            <a:rect l="l" t="t" r="r" b="b"/>
            <a:pathLst>
              <a:path w="3497870" h="3497870">
                <a:moveTo>
                  <a:pt x="0" y="0"/>
                </a:moveTo>
                <a:lnTo>
                  <a:pt x="3497870" y="0"/>
                </a:lnTo>
                <a:lnTo>
                  <a:pt x="3497870" y="3497871"/>
                </a:lnTo>
                <a:lnTo>
                  <a:pt x="0" y="3497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13773" y="6670377"/>
            <a:ext cx="5198484" cy="8229600"/>
          </a:xfrm>
          <a:custGeom>
            <a:avLst/>
            <a:gdLst/>
            <a:ahLst/>
            <a:cxnLst/>
            <a:rect l="l" t="t" r="r" b="b"/>
            <a:pathLst>
              <a:path w="5198484" h="8229600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10093" y="1524000"/>
            <a:ext cx="6417716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8"/>
              </a:lnSpc>
              <a:spcBef>
                <a:spcPct val="0"/>
              </a:spcBef>
            </a:pPr>
            <a:r>
              <a:rPr lang="en-US" sz="1078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EXPRESS.JS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75872" y="2779820"/>
            <a:ext cx="6486158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FEATURES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75872" y="3397607"/>
            <a:ext cx="13644254" cy="215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Minimalistic and flexible Node.js framework.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Middleware support.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Robust routing system.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Scalable for real-time apps.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75872" y="6077018"/>
            <a:ext cx="361181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BENEFITS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62030" y="6077018"/>
            <a:ext cx="523506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68"/>
              </a:lnSpc>
              <a:spcBef>
                <a:spcPct val="0"/>
              </a:spcBef>
            </a:pPr>
            <a:r>
              <a:rPr lang="en-US" sz="7039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DRAWBACKS</a:t>
            </a:r>
            <a:r>
              <a:rPr lang="en-US" sz="7039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: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01070" y="3842488"/>
            <a:ext cx="1256899" cy="1256899"/>
          </a:xfrm>
          <a:custGeom>
            <a:avLst/>
            <a:gdLst/>
            <a:ahLst/>
            <a:cxnLst/>
            <a:rect l="l" t="t" r="r" b="b"/>
            <a:pathLst>
              <a:path w="1256899" h="1256899">
                <a:moveTo>
                  <a:pt x="0" y="0"/>
                </a:moveTo>
                <a:lnTo>
                  <a:pt x="1256899" y="0"/>
                </a:lnTo>
                <a:lnTo>
                  <a:pt x="1256899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52710" y="5642386"/>
            <a:ext cx="1326860" cy="1256899"/>
          </a:xfrm>
          <a:custGeom>
            <a:avLst/>
            <a:gdLst/>
            <a:ahLst/>
            <a:cxnLst/>
            <a:rect l="l" t="t" r="r" b="b"/>
            <a:pathLst>
              <a:path w="1326860" h="1256899">
                <a:moveTo>
                  <a:pt x="0" y="0"/>
                </a:moveTo>
                <a:lnTo>
                  <a:pt x="1326860" y="0"/>
                </a:lnTo>
                <a:lnTo>
                  <a:pt x="1326860" y="1256898"/>
                </a:lnTo>
                <a:lnTo>
                  <a:pt x="0" y="1256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-209575" y="5642386"/>
            <a:ext cx="1273023" cy="1318574"/>
          </a:xfrm>
          <a:custGeom>
            <a:avLst/>
            <a:gdLst/>
            <a:ahLst/>
            <a:cxnLst/>
            <a:rect l="l" t="t" r="r" b="b"/>
            <a:pathLst>
              <a:path w="1273023" h="1318574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691605" y="7473609"/>
            <a:ext cx="1551199" cy="1204295"/>
          </a:xfrm>
          <a:custGeom>
            <a:avLst/>
            <a:gdLst/>
            <a:ahLst/>
            <a:cxnLst/>
            <a:rect l="l" t="t" r="r" b="b"/>
            <a:pathLst>
              <a:path w="1551199" h="1204295">
                <a:moveTo>
                  <a:pt x="0" y="0"/>
                </a:moveTo>
                <a:lnTo>
                  <a:pt x="1551200" y="0"/>
                </a:lnTo>
                <a:lnTo>
                  <a:pt x="1551200" y="1204294"/>
                </a:lnTo>
                <a:lnTo>
                  <a:pt x="0" y="12042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2175872" y="6681239"/>
            <a:ext cx="5260980" cy="269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 performance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Lightweight, suitable for microservices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Large and active community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62030" y="6763412"/>
            <a:ext cx="7913603" cy="215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Minimalistic: Requires additional libraries for complex apps.</a:t>
            </a:r>
          </a:p>
          <a:p>
            <a:pPr marL="577638" lvl="1" indent="-288819" algn="l">
              <a:lnSpc>
                <a:spcPts val="4334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Steep learning curve: Requires strong knowledge of Node.js and JavaScript.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7905" y="4234201"/>
            <a:ext cx="10618266" cy="4628928"/>
          </a:xfrm>
          <a:custGeom>
            <a:avLst/>
            <a:gdLst/>
            <a:ahLst/>
            <a:cxnLst/>
            <a:rect l="l" t="t" r="r" b="b"/>
            <a:pathLst>
              <a:path w="10618266" h="4628928">
                <a:moveTo>
                  <a:pt x="0" y="0"/>
                </a:moveTo>
                <a:lnTo>
                  <a:pt x="10618266" y="0"/>
                </a:lnTo>
                <a:lnTo>
                  <a:pt x="10618266" y="4628928"/>
                </a:lnTo>
                <a:lnTo>
                  <a:pt x="0" y="4628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88315" y="1234583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405380"/>
            <a:ext cx="17259300" cy="726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DEFINITION OF WEB FRAMEWORKS:</a:t>
            </a:r>
          </a:p>
          <a:p>
            <a:pPr marL="993133" lvl="1" indent="-496566" algn="l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SOFTWARE LIBRARIES THAT SUPPORT WEB APPLICATION DEVELOPMENT.</a:t>
            </a:r>
          </a:p>
          <a:p>
            <a:pPr marL="993133" lvl="1" indent="-496566" algn="l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PROVIDE A STRUCTURED FOUNDATION TO SIMPLIFY COMPLEX AND REPETITIVE TASKS.</a:t>
            </a:r>
          </a:p>
          <a:p>
            <a:pPr marL="993133" lvl="1" indent="-496566" algn="l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ENABLE DEVELOPERS TO FOCUS ON UNIQUE APPLICATION FEATURES BY REUSING PRE-BUILT COMPONENTS.</a:t>
            </a:r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IMPORTANCE OF WEB FRAMEWORKS:</a:t>
            </a:r>
          </a:p>
          <a:p>
            <a:pPr marL="993133" lvl="1" indent="-496566" algn="l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EFFICIENCY AND SPEED</a:t>
            </a:r>
          </a:p>
          <a:p>
            <a:pPr marL="993133" lvl="1" indent="-496566" algn="l">
              <a:lnSpc>
                <a:spcPts val="6439"/>
              </a:lnSpc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CONSISTENCY AND MAINTAINABILITY</a:t>
            </a:r>
          </a:p>
          <a:p>
            <a:pPr marL="993133" lvl="1" indent="-496566" algn="l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SECURITY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11" y="4691643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2406" y="1013718"/>
            <a:ext cx="12877191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OVERVIEW OF WEB TECHNOLOGIES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7453" y="1871698"/>
            <a:ext cx="15053094" cy="795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4"/>
              </a:lnSpc>
              <a:spcBef>
                <a:spcPct val="0"/>
              </a:spcBef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FLOW OF INTERACTION:</a:t>
            </a:r>
          </a:p>
          <a:p>
            <a:pPr marL="879682" lvl="1" indent="-439841" algn="l">
              <a:lnSpc>
                <a:spcPts val="5704"/>
              </a:lnSpc>
              <a:spcBef>
                <a:spcPct val="0"/>
              </a:spcBef>
              <a:buFont typeface="Arial"/>
              <a:buChar char="•"/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USER ACTION: A USER INTERACTS WITH THE CLIENT-SIDE INTERFACE (E.G., SUBMITS A FORM).</a:t>
            </a:r>
          </a:p>
          <a:p>
            <a:pPr marL="879682" lvl="1" indent="-439841" algn="l">
              <a:lnSpc>
                <a:spcPts val="5704"/>
              </a:lnSpc>
              <a:spcBef>
                <a:spcPct val="0"/>
              </a:spcBef>
              <a:buFont typeface="Arial"/>
              <a:buChar char="•"/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CLIENT-SIDE REQUEST: JAVASCRIPT CAPTURES THE USER ACTION AND SENDS A REQUEST TO THE SERVER USING AN API (RESTFUL API OR GRAPHQL).</a:t>
            </a:r>
          </a:p>
          <a:p>
            <a:pPr marL="879682" lvl="1" indent="-439841" algn="l">
              <a:lnSpc>
                <a:spcPts val="5704"/>
              </a:lnSpc>
              <a:spcBef>
                <a:spcPct val="0"/>
              </a:spcBef>
              <a:buFont typeface="Arial"/>
              <a:buChar char="•"/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SERVER-SIDE PROCESSING:THE SERVER-SIDE FRAMEWORK (NODE.JS/EXPRESS.JS, FLASK/DJANGO) RECEIVES THE REQUEST, PROCESSES IT (E.G., QUERYING THE DATABASE), AND PREPARES A RESPONSE.</a:t>
            </a:r>
          </a:p>
          <a:p>
            <a:pPr marL="879682" lvl="1" indent="-439841" algn="l">
              <a:lnSpc>
                <a:spcPts val="5704"/>
              </a:lnSpc>
              <a:spcBef>
                <a:spcPct val="0"/>
              </a:spcBef>
              <a:buFont typeface="Arial"/>
              <a:buChar char="•"/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RESPONSE TO CLIENT-SIDE:THE SERVER SENDS THE PROCESSED DATA BACK TO THE CLIENT-SIDE IN THE FORM OF A JSON RESPONSE.</a:t>
            </a:r>
          </a:p>
          <a:p>
            <a:pPr marL="879682" lvl="1" indent="-439841" algn="l">
              <a:lnSpc>
                <a:spcPts val="5704"/>
              </a:lnSpc>
              <a:spcBef>
                <a:spcPct val="0"/>
              </a:spcBef>
              <a:buFont typeface="Arial"/>
              <a:buChar char="•"/>
            </a:pPr>
            <a:r>
              <a:rPr lang="en-US" sz="407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CLIENT-SIDE UPDATE:JAVASCRIPT UPDATES THE USER INTERFACE BASED ON THE DATA RECEIVED FROM THE SERVER, PROVIDING THE USER WITH REAL-TIME FEEDBACK OR NEW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311" y="4691643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9615" y="2244417"/>
            <a:ext cx="15408769" cy="7102480"/>
          </a:xfrm>
          <a:custGeom>
            <a:avLst/>
            <a:gdLst/>
            <a:ahLst/>
            <a:cxnLst/>
            <a:rect l="l" t="t" r="r" b="b"/>
            <a:pathLst>
              <a:path w="15408769" h="7102480">
                <a:moveTo>
                  <a:pt x="0" y="0"/>
                </a:moveTo>
                <a:lnTo>
                  <a:pt x="15408770" y="0"/>
                </a:lnTo>
                <a:lnTo>
                  <a:pt x="15408770" y="7102480"/>
                </a:lnTo>
                <a:lnTo>
                  <a:pt x="0" y="7102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2406" y="1013718"/>
            <a:ext cx="12877191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OVERVIEW OF WEB TECHNOLOGIES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17088"/>
            <a:ext cx="12920639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ADVANTAGES OF WEB FRAMEWORKS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906" y="2950473"/>
            <a:ext cx="15696188" cy="5357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RAPID DEVELOPMENT: PRE-BUILT COMPONENTS REDUCE DEVELOPMENT TIME.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CONSISTENCY: ENFORCES BEST PRACTICES FOR MAINTAINABLE CODE.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SECURITY: BUILT-IN SECURITY FEATURES.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COMMUNITY AND ECOSYSTEM: ACCESS TO EXTENSIVE LIBRARIES AND ACTIVE COMMUNITIES.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SCALABILITY: SUPPORTS SCALABLE ARCHITECTURES.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17088"/>
            <a:ext cx="13847979" cy="114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DISADVANTAGES OF WEB FRAMEWORKS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5906" y="2950473"/>
            <a:ext cx="15696188" cy="6252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LEARNING CURVE: TIME NEEDED TO LEARN FRAMEWORK-SPECIFIC PRACTICES.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Flexibility: Potential limitations on design choices.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Performance Overhead: Abstraction layers may introduce performance issues.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Compatibility and Updates: Challenges in keeping up with updates.</a:t>
            </a:r>
          </a:p>
          <a:p>
            <a:pPr marL="1096448" lvl="1" indent="-548224" algn="l">
              <a:lnSpc>
                <a:spcPts val="7109"/>
              </a:lnSpc>
              <a:buFont typeface="Arial"/>
              <a:buChar char="•"/>
            </a:pPr>
            <a:r>
              <a:rPr lang="en-US" sz="5078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Resource Consumption: May consume more resources than custom-coded solutions.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79079" y="2442342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09824" y="2442342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2442342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50086" y="4447330"/>
            <a:ext cx="3289996" cy="1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SIMPLIFY &amp; ACCELERATE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84688" y="4490248"/>
            <a:ext cx="3795490" cy="1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ENSURE CONSISTENCY &amp; MAINTAINABILITY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4252" y="4559004"/>
            <a:ext cx="3289996" cy="1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ENHANCE PERFORMANCE &amp; SCALABILITY</a:t>
            </a:r>
          </a:p>
        </p:txBody>
      </p:sp>
      <p:sp>
        <p:nvSpPr>
          <p:cNvPr id="16" name="Freeform 16"/>
          <p:cNvSpPr/>
          <p:nvPr/>
        </p:nvSpPr>
        <p:spPr>
          <a:xfrm rot="-5400000">
            <a:off x="2168769" y="8737087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060973" y="8023525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IMPROVE SECURITY</a:t>
            </a:r>
          </a:p>
        </p:txBody>
      </p:sp>
      <p:sp>
        <p:nvSpPr>
          <p:cNvPr id="18" name="Freeform 18"/>
          <p:cNvSpPr/>
          <p:nvPr/>
        </p:nvSpPr>
        <p:spPr>
          <a:xfrm rot="-5400000">
            <a:off x="7326787" y="8879852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331411" y="7675039"/>
            <a:ext cx="3289996" cy="179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FACILITATE TESTING AND DEBUGGING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6169" y="4556572"/>
            <a:ext cx="8041066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EXAMPLES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436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Computer Says No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Atharva Kavade</cp:lastModifiedBy>
  <cp:revision>2</cp:revision>
  <dcterms:created xsi:type="dcterms:W3CDTF">2006-08-16T00:00:00Z</dcterms:created>
  <dcterms:modified xsi:type="dcterms:W3CDTF">2024-08-21T05:59:13Z</dcterms:modified>
  <dc:identifier>DAGOdca9kOE</dc:identifier>
</cp:coreProperties>
</file>